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75" r:id="rId2"/>
  </p:sldIdLst>
  <p:sldSz cx="9906000" cy="6858000" type="A4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894"/>
    <a:srgbClr val="2F5597"/>
    <a:srgbClr val="C24A14"/>
    <a:srgbClr val="03A53C"/>
    <a:srgbClr val="028832"/>
    <a:srgbClr val="A9D18E"/>
    <a:srgbClr val="385723"/>
    <a:srgbClr val="41719C"/>
    <a:srgbClr val="8BC01E"/>
    <a:srgbClr val="A5DF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20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601BEA-0986-44F1-B1F3-A3CF46F969C6}" type="datetimeFigureOut">
              <a:rPr lang="ko-KR" altLang="en-US" smtClean="0"/>
              <a:t>2025-05-23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79488" y="1241425"/>
            <a:ext cx="48387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70FAC4-AA3A-428A-A2B4-C51470B294C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600811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2025-05-23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409703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2025-05-23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724348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2025-05-23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392582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2025-05-23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520539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2025-05-23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13294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2025-05-23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916565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2025-05-23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205040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2025-05-23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31500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2025-05-23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088293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2025-05-23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852575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2025-05-23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923901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FA74F9-3554-4218-A83F-2250E2B57ED4}" type="datetimeFigureOut">
              <a:rPr lang="ko-KR" altLang="en-US" smtClean="0"/>
              <a:t>2025-05-23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29853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238539" y="1055478"/>
            <a:ext cx="943885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600" dirty="0" smtClean="0">
                <a:ln w="15875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강원교육튼튼" panose="02020603020101020101" pitchFamily="18" charset="-127"/>
                <a:ea typeface="강원교육튼튼" panose="02020603020101020101" pitchFamily="18" charset="-127"/>
              </a:rPr>
              <a:t>5</a:t>
            </a:r>
            <a:r>
              <a:rPr lang="ko-KR" altLang="en-US" sz="6600" dirty="0" smtClean="0">
                <a:ln w="15875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강원교육튼튼" panose="02020603020101020101" pitchFamily="18" charset="-127"/>
                <a:ea typeface="강원교육튼튼" panose="02020603020101020101" pitchFamily="18" charset="-127"/>
              </a:rPr>
              <a:t>월 </a:t>
            </a:r>
            <a:r>
              <a:rPr lang="ko-KR" altLang="en-US" sz="6600" dirty="0" smtClean="0">
                <a:ln w="15875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강원교육튼튼" panose="02020603020101020101" pitchFamily="18" charset="-127"/>
                <a:ea typeface="강원교육튼튼" panose="02020603020101020101" pitchFamily="18" charset="-127"/>
              </a:rPr>
              <a:t>일일 워터코디 결과 </a:t>
            </a:r>
            <a:endParaRPr lang="ko-KR" altLang="en-US" sz="7200" dirty="0">
              <a:ln w="15875">
                <a:solidFill>
                  <a:schemeClr val="bg1">
                    <a:lumMod val="85000"/>
                  </a:schemeClr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강원교육튼튼" panose="02020603020101020101" pitchFamily="18" charset="-127"/>
              <a:ea typeface="강원교육튼튼" panose="02020603020101020101" pitchFamily="18" charset="-127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-830" y="5038699"/>
            <a:ext cx="94652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800" b="1" dirty="0" smtClean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수영장 수질관리 지표기준</a:t>
            </a:r>
            <a:r>
              <a:rPr lang="en-US" altLang="ko-KR" b="1" dirty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(PH, </a:t>
            </a:r>
            <a:r>
              <a:rPr lang="ko-KR" altLang="en-US" b="1" dirty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결합잔류염소</a:t>
            </a:r>
            <a:r>
              <a:rPr lang="en-US" altLang="ko-KR" b="1" dirty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, </a:t>
            </a:r>
            <a:r>
              <a:rPr lang="ko-KR" altLang="en-US" b="1" dirty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유리잔류염소</a:t>
            </a:r>
            <a:r>
              <a:rPr lang="en-US" altLang="ko-KR" b="1" dirty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, </a:t>
            </a:r>
            <a:r>
              <a:rPr lang="ko-KR" altLang="en-US" b="1" dirty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탁도</a:t>
            </a:r>
            <a:r>
              <a:rPr lang="en-US" altLang="ko-KR" b="1" dirty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)</a:t>
            </a:r>
            <a:r>
              <a:rPr lang="ko-KR" altLang="en-US" b="1" dirty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 </a:t>
            </a:r>
            <a:r>
              <a:rPr lang="en-US" altLang="ko-KR" sz="2800" b="1" dirty="0" smtClean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: </a:t>
            </a:r>
            <a:r>
              <a:rPr lang="ko-KR" altLang="en-US" sz="2800" b="1" dirty="0" smtClean="0">
                <a:solidFill>
                  <a:srgbClr val="0000FF"/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적   합</a:t>
            </a:r>
            <a:endParaRPr lang="ko-KR" altLang="en-US" sz="2800" b="1" dirty="0">
              <a:solidFill>
                <a:srgbClr val="0000FF"/>
              </a:solidFill>
              <a:latin typeface="강원교육모두 Bold" panose="02020603020101020101" pitchFamily="18" charset="-127"/>
              <a:ea typeface="강원교육모두 Bold" panose="02020603020101020101" pitchFamily="18" charset="-127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711787" y="566016"/>
            <a:ext cx="85735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 smtClean="0">
                <a:solidFill>
                  <a:srgbClr val="0070C0"/>
                </a:solidFill>
                <a:latin typeface="강원교육튼튼" panose="02020603020101020101" pitchFamily="18" charset="-127"/>
                <a:ea typeface="강원교육튼튼" panose="02020603020101020101" pitchFamily="18" charset="-127"/>
              </a:rPr>
              <a:t>2025.</a:t>
            </a:r>
            <a:r>
              <a:rPr lang="ko-KR" altLang="en-US" sz="2400" dirty="0" smtClean="0">
                <a:solidFill>
                  <a:srgbClr val="0070C0"/>
                </a:solidFill>
                <a:latin typeface="강원교육튼튼" panose="02020603020101020101" pitchFamily="18" charset="-127"/>
                <a:ea typeface="강원교육튼튼" panose="02020603020101020101" pitchFamily="18" charset="-127"/>
              </a:rPr>
              <a:t> </a:t>
            </a:r>
            <a:r>
              <a:rPr lang="en-US" altLang="ko-KR" sz="2400" dirty="0" smtClean="0">
                <a:solidFill>
                  <a:srgbClr val="0070C0"/>
                </a:solidFill>
                <a:latin typeface="강원교육튼튼" panose="02020603020101020101" pitchFamily="18" charset="-127"/>
                <a:ea typeface="강원교육튼튼" panose="02020603020101020101" pitchFamily="18" charset="-127"/>
              </a:rPr>
              <a:t>5. 23.(</a:t>
            </a:r>
            <a:r>
              <a:rPr lang="ko-KR" altLang="en-US" sz="2400" dirty="0" smtClean="0">
                <a:solidFill>
                  <a:srgbClr val="0070C0"/>
                </a:solidFill>
                <a:latin typeface="강원교육튼튼" panose="02020603020101020101" pitchFamily="18" charset="-127"/>
                <a:ea typeface="강원교육튼튼" panose="02020603020101020101" pitchFamily="18" charset="-127"/>
              </a:rPr>
              <a:t>금</a:t>
            </a:r>
            <a:r>
              <a:rPr lang="en-US" altLang="ko-KR" sz="2400" dirty="0" smtClean="0">
                <a:solidFill>
                  <a:srgbClr val="0070C0"/>
                </a:solidFill>
                <a:latin typeface="강원교육튼튼" panose="02020603020101020101" pitchFamily="18" charset="-127"/>
                <a:ea typeface="강원교육튼튼" panose="02020603020101020101" pitchFamily="18" charset="-127"/>
              </a:rPr>
              <a:t>)</a:t>
            </a:r>
            <a:r>
              <a:rPr lang="ko-KR" altLang="en-US" sz="2400" dirty="0" smtClean="0">
                <a:solidFill>
                  <a:srgbClr val="0070C0"/>
                </a:solidFill>
                <a:latin typeface="강원교육튼튼" panose="02020603020101020101" pitchFamily="18" charset="-127"/>
                <a:ea typeface="강원교육튼튼" panose="02020603020101020101" pitchFamily="18" charset="-127"/>
              </a:rPr>
              <a:t>  </a:t>
            </a:r>
            <a:r>
              <a:rPr lang="ko-KR" altLang="en-US" sz="3200" u="sng" dirty="0" smtClean="0">
                <a:solidFill>
                  <a:srgbClr val="7030A0"/>
                </a:solidFill>
                <a:latin typeface="강원교육튼튼" panose="02020603020101020101" pitchFamily="18" charset="-127"/>
                <a:ea typeface="강원교육튼튼" panose="02020603020101020101" pitchFamily="18" charset="-127"/>
              </a:rPr>
              <a:t>회원과 함께하는 수영장 수질검사</a:t>
            </a:r>
            <a:endParaRPr lang="ko-KR" altLang="en-US" sz="2800" u="sng" dirty="0">
              <a:solidFill>
                <a:srgbClr val="7030A0"/>
              </a:solidFill>
              <a:latin typeface="강원교육튼튼" panose="02020603020101020101" pitchFamily="18" charset="-127"/>
              <a:ea typeface="강원교육튼튼" panose="02020603020101020101" pitchFamily="18" charset="-127"/>
            </a:endParaRPr>
          </a:p>
        </p:txBody>
      </p:sp>
      <p:grpSp>
        <p:nvGrpSpPr>
          <p:cNvPr id="6" name="그룹 5"/>
          <p:cNvGrpSpPr/>
          <p:nvPr/>
        </p:nvGrpSpPr>
        <p:grpSpPr>
          <a:xfrm>
            <a:off x="785805" y="5845191"/>
            <a:ext cx="8344329" cy="548408"/>
            <a:chOff x="627776" y="5281798"/>
            <a:chExt cx="8653549" cy="548408"/>
          </a:xfrm>
        </p:grpSpPr>
        <p:sp>
          <p:nvSpPr>
            <p:cNvPr id="17" name="직사각형 16"/>
            <p:cNvSpPr/>
            <p:nvPr/>
          </p:nvSpPr>
          <p:spPr>
            <a:xfrm>
              <a:off x="627776" y="5281798"/>
              <a:ext cx="8653549" cy="548408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50281" y="5365160"/>
              <a:ext cx="423418" cy="423418"/>
            </a:xfrm>
            <a:prstGeom prst="rect">
              <a:avLst/>
            </a:prstGeom>
          </p:spPr>
        </p:pic>
        <p:sp>
          <p:nvSpPr>
            <p:cNvPr id="33" name="TextBox 32"/>
            <p:cNvSpPr txBox="1"/>
            <p:nvPr/>
          </p:nvSpPr>
          <p:spPr>
            <a:xfrm>
              <a:off x="5146559" y="5319233"/>
              <a:ext cx="260698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400" dirty="0" smtClean="0">
                  <a:solidFill>
                    <a:schemeClr val="bg2">
                      <a:lumMod val="10000"/>
                    </a:schemeClr>
                  </a:solidFill>
                  <a:latin typeface="강원교육튼튼" panose="02020603020101020101" pitchFamily="18" charset="-127"/>
                  <a:ea typeface="강원교육튼튼" panose="02020603020101020101" pitchFamily="18" charset="-127"/>
                </a:rPr>
                <a:t>031-560-1431~2</a:t>
              </a:r>
              <a:r>
                <a:rPr lang="ko-KR" altLang="en-US" sz="2000" dirty="0" smtClean="0">
                  <a:solidFill>
                    <a:srgbClr val="002060"/>
                  </a:solidFill>
                  <a:latin typeface="강원교육튼튼" panose="02020603020101020101" pitchFamily="18" charset="-127"/>
                  <a:ea typeface="강원교육튼튼" panose="02020603020101020101" pitchFamily="18" charset="-127"/>
                </a:rPr>
                <a:t> </a:t>
              </a:r>
              <a:endParaRPr lang="ko-KR" altLang="en-US" sz="2000" dirty="0">
                <a:solidFill>
                  <a:srgbClr val="002060"/>
                </a:solidFill>
                <a:latin typeface="강원교육튼튼" panose="02020603020101020101" pitchFamily="18" charset="-127"/>
                <a:ea typeface="강원교육튼튼" panose="02020603020101020101" pitchFamily="18" charset="-127"/>
              </a:endParaRPr>
            </a:p>
          </p:txBody>
        </p:sp>
      </p:grpSp>
      <p:sp>
        <p:nvSpPr>
          <p:cNvPr id="3" name="직사각형 2"/>
          <p:cNvSpPr/>
          <p:nvPr/>
        </p:nvSpPr>
        <p:spPr>
          <a:xfrm>
            <a:off x="298440" y="2335097"/>
            <a:ext cx="4423534" cy="255693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" name="포인트가 5개인 별 3"/>
          <p:cNvSpPr/>
          <p:nvPr/>
        </p:nvSpPr>
        <p:spPr>
          <a:xfrm>
            <a:off x="8683967" y="4927995"/>
            <a:ext cx="372533" cy="372097"/>
          </a:xfrm>
          <a:prstGeom prst="star5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6" name="직사각형 15"/>
          <p:cNvSpPr/>
          <p:nvPr/>
        </p:nvSpPr>
        <p:spPr>
          <a:xfrm>
            <a:off x="106000" y="119270"/>
            <a:ext cx="9680713" cy="6635758"/>
          </a:xfrm>
          <a:prstGeom prst="rect">
            <a:avLst/>
          </a:prstGeom>
          <a:noFill/>
          <a:ln w="38100">
            <a:solidFill>
              <a:srgbClr val="2F55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9" name="그림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3181" y="5909820"/>
            <a:ext cx="1477954" cy="452676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1132829" y="4525835"/>
            <a:ext cx="30419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dirty="0" smtClean="0">
                <a:solidFill>
                  <a:schemeClr val="accent4">
                    <a:lumMod val="75000"/>
                  </a:schemeClr>
                </a:solidFill>
                <a:latin typeface="강원교육튼튼" panose="02020603020101020101" pitchFamily="18" charset="-127"/>
                <a:ea typeface="강원교육튼튼" panose="02020603020101020101" pitchFamily="18" charset="-127"/>
              </a:rPr>
              <a:t>공동수질검사</a:t>
            </a:r>
            <a:r>
              <a:rPr lang="en-US" altLang="ko-KR" sz="1600" dirty="0" smtClean="0">
                <a:solidFill>
                  <a:schemeClr val="accent4">
                    <a:lumMod val="75000"/>
                  </a:schemeClr>
                </a:solidFill>
                <a:latin typeface="강원교육튼튼" panose="02020603020101020101" pitchFamily="18" charset="-127"/>
                <a:ea typeface="강원교육튼튼" panose="02020603020101020101" pitchFamily="18" charset="-127"/>
              </a:rPr>
              <a:t>(</a:t>
            </a:r>
            <a:r>
              <a:rPr lang="ko-KR" altLang="en-US" sz="1600" dirty="0" smtClean="0">
                <a:solidFill>
                  <a:schemeClr val="accent4">
                    <a:lumMod val="75000"/>
                  </a:schemeClr>
                </a:solidFill>
                <a:latin typeface="강원교육튼튼" panose="02020603020101020101" pitchFamily="18" charset="-127"/>
                <a:ea typeface="강원교육튼튼" panose="02020603020101020101" pitchFamily="18" charset="-127"/>
              </a:rPr>
              <a:t>성인</a:t>
            </a:r>
            <a:r>
              <a:rPr lang="en-US" altLang="ko-KR" sz="1600" dirty="0" smtClean="0">
                <a:solidFill>
                  <a:schemeClr val="accent4">
                    <a:lumMod val="75000"/>
                  </a:schemeClr>
                </a:solidFill>
                <a:latin typeface="강원교육튼튼" panose="02020603020101020101" pitchFamily="18" charset="-127"/>
                <a:ea typeface="강원교육튼튼" panose="02020603020101020101" pitchFamily="18" charset="-127"/>
              </a:rPr>
              <a:t>, </a:t>
            </a:r>
            <a:r>
              <a:rPr lang="ko-KR" altLang="en-US" sz="1600" dirty="0" smtClean="0">
                <a:solidFill>
                  <a:schemeClr val="accent4">
                    <a:lumMod val="75000"/>
                  </a:schemeClr>
                </a:solidFill>
                <a:latin typeface="강원교육튼튼" panose="02020603020101020101" pitchFamily="18" charset="-127"/>
                <a:ea typeface="강원교육튼튼" panose="02020603020101020101" pitchFamily="18" charset="-127"/>
              </a:rPr>
              <a:t>어린이</a:t>
            </a:r>
            <a:r>
              <a:rPr lang="en-US" altLang="ko-KR" sz="1600" dirty="0" smtClean="0">
                <a:solidFill>
                  <a:schemeClr val="accent4">
                    <a:lumMod val="75000"/>
                  </a:schemeClr>
                </a:solidFill>
                <a:latin typeface="강원교육튼튼" panose="02020603020101020101" pitchFamily="18" charset="-127"/>
                <a:ea typeface="강원교육튼튼" panose="02020603020101020101" pitchFamily="18" charset="-127"/>
              </a:rPr>
              <a:t>)</a:t>
            </a:r>
            <a:endParaRPr lang="ko-KR" altLang="en-US" sz="1600" dirty="0">
              <a:solidFill>
                <a:schemeClr val="accent4">
                  <a:lumMod val="75000"/>
                </a:schemeClr>
              </a:solidFill>
              <a:latin typeface="강원교육튼튼" panose="02020603020101020101" pitchFamily="18" charset="-127"/>
              <a:ea typeface="강원교육튼튼" panose="02020603020101020101" pitchFamily="18" charset="-127"/>
            </a:endParaRPr>
          </a:p>
        </p:txBody>
      </p:sp>
      <p:sp>
        <p:nvSpPr>
          <p:cNvPr id="24" name="직사각형 23"/>
          <p:cNvSpPr/>
          <p:nvPr/>
        </p:nvSpPr>
        <p:spPr>
          <a:xfrm>
            <a:off x="4921136" y="2310142"/>
            <a:ext cx="3998420" cy="25818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6010446" y="4507993"/>
            <a:ext cx="20562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chemeClr val="accent4">
                    <a:lumMod val="75000"/>
                  </a:schemeClr>
                </a:solidFill>
                <a:latin typeface="강원교육튼튼" panose="02020603020101020101" pitchFamily="18" charset="-127"/>
                <a:ea typeface="강원교육튼튼" panose="02020603020101020101" pitchFamily="18" charset="-127"/>
              </a:rPr>
              <a:t>수질관리 시스템 견학</a:t>
            </a: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7579" y="2386299"/>
            <a:ext cx="2101302" cy="2072386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98551" y="2386299"/>
            <a:ext cx="3812940" cy="2097908"/>
          </a:xfrm>
          <a:prstGeom prst="rect">
            <a:avLst/>
          </a:prstGeom>
        </p:spPr>
      </p:pic>
      <p:pic>
        <p:nvPicPr>
          <p:cNvPr id="23" name="그림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74053" y="2402887"/>
            <a:ext cx="2023229" cy="2063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543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830</TotalTime>
  <Words>42</Words>
  <Application>Microsoft Office PowerPoint</Application>
  <PresentationFormat>A4 용지(210x297mm)</PresentationFormat>
  <Paragraphs>6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8" baseType="lpstr">
      <vt:lpstr>강원교육모두 Bold</vt:lpstr>
      <vt:lpstr>강원교육튼튼</vt:lpstr>
      <vt:lpstr>맑은 고딕</vt:lpstr>
      <vt:lpstr>Arial</vt:lpstr>
      <vt:lpstr>Calibri</vt:lpstr>
      <vt:lpstr>Calibri Light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102</cp:revision>
  <cp:lastPrinted>2024-06-03T01:17:24Z</cp:lastPrinted>
  <dcterms:created xsi:type="dcterms:W3CDTF">2023-08-30T01:55:55Z</dcterms:created>
  <dcterms:modified xsi:type="dcterms:W3CDTF">2025-05-23T04:27:15Z</dcterms:modified>
</cp:coreProperties>
</file>