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70" r:id="rId3"/>
  </p:sldIdLst>
  <p:sldSz cx="9906000" cy="6858000" type="A4"/>
  <p:notesSz cx="6735763" cy="98663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24A14"/>
    <a:srgbClr val="028832"/>
    <a:srgbClr val="0E012F"/>
    <a:srgbClr val="0B062A"/>
    <a:srgbClr val="2F5597"/>
    <a:srgbClr val="E2CFF1"/>
    <a:srgbClr val="03A53C"/>
    <a:srgbClr val="A9D18E"/>
    <a:srgbClr val="385723"/>
    <a:srgbClr val="0038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보통 스타일 3 - 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보통 스타일 4 - 강조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118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2024-01-10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0970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2024-01-10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2434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2024-01-10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9258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2024-01-10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2053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2024-01-10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3294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2024-01-10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1656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2024-01-10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0504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2024-01-10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1500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2024-01-10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8829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2024-01-10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5257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2024-01-10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2390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FA74F9-3554-4218-A83F-2250E2B57ED4}" type="datetimeFigureOut">
              <a:rPr lang="ko-KR" altLang="en-US" smtClean="0"/>
              <a:t>2024-01-10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9853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7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순서도: 대체 처리 9"/>
          <p:cNvSpPr/>
          <p:nvPr/>
        </p:nvSpPr>
        <p:spPr>
          <a:xfrm>
            <a:off x="224443" y="149603"/>
            <a:ext cx="9518073" cy="6550428"/>
          </a:xfrm>
          <a:prstGeom prst="flowChartAlternateProcess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021" y="6193027"/>
            <a:ext cx="669205" cy="379445"/>
          </a:xfrm>
          <a:prstGeom prst="rect">
            <a:avLst/>
          </a:prstGeom>
        </p:spPr>
      </p:pic>
      <p:sp>
        <p:nvSpPr>
          <p:cNvPr id="16" name="직사각형 15"/>
          <p:cNvSpPr/>
          <p:nvPr/>
        </p:nvSpPr>
        <p:spPr>
          <a:xfrm>
            <a:off x="423949" y="1599140"/>
            <a:ext cx="9132771" cy="3831749"/>
          </a:xfrm>
          <a:prstGeom prst="rect">
            <a:avLst/>
          </a:prstGeom>
          <a:pattFill prst="divot">
            <a:fgClr>
              <a:srgbClr val="E2CFF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656706" y="5519659"/>
            <a:ext cx="8653549" cy="548408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TextBox 31"/>
          <p:cNvSpPr txBox="1"/>
          <p:nvPr/>
        </p:nvSpPr>
        <p:spPr>
          <a:xfrm>
            <a:off x="3363197" y="5607197"/>
            <a:ext cx="11721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 smtClean="0">
                <a:solidFill>
                  <a:schemeClr val="bg2">
                    <a:lumMod val="10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문의전화</a:t>
            </a:r>
            <a:r>
              <a:rPr lang="ko-KR" altLang="en-US" sz="2000" dirty="0" smtClean="0">
                <a:solidFill>
                  <a:srgbClr val="00206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 </a:t>
            </a:r>
            <a:endParaRPr lang="ko-KR" altLang="en-US" sz="2000" dirty="0">
              <a:solidFill>
                <a:srgbClr val="002060"/>
              </a:solidFill>
              <a:latin typeface="강원교육튼튼" panose="02020603020101020101" pitchFamily="18" charset="-127"/>
              <a:ea typeface="강원교육튼튼" panose="02020603020101020101" pitchFamily="18" charset="-127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33993" y="5545642"/>
            <a:ext cx="25090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atin typeface="강원교육튼튼" panose="02020603020101020101" pitchFamily="18" charset="-127"/>
                <a:ea typeface="강원교육튼튼" panose="02020603020101020101" pitchFamily="18" charset="-127"/>
              </a:rPr>
              <a:t>031-560-1351~2 (</a:t>
            </a:r>
            <a:r>
              <a:rPr lang="ko-KR" altLang="en-US" sz="1400" dirty="0" smtClean="0"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안내데스크</a:t>
            </a:r>
            <a:r>
              <a:rPr lang="en-US" altLang="ko-KR" sz="1400" dirty="0" smtClean="0">
                <a:latin typeface="강원교육튼튼" panose="02020603020101020101" pitchFamily="18" charset="-127"/>
                <a:ea typeface="강원교육튼튼" panose="02020603020101020101" pitchFamily="18" charset="-127"/>
              </a:rPr>
              <a:t>)</a:t>
            </a:r>
          </a:p>
          <a:p>
            <a:r>
              <a:rPr lang="en-US" altLang="ko-KR" sz="1400" dirty="0" smtClean="0">
                <a:latin typeface="강원교육튼튼" panose="02020603020101020101" pitchFamily="18" charset="-127"/>
                <a:ea typeface="강원교육튼튼" panose="02020603020101020101" pitchFamily="18" charset="-127"/>
              </a:rPr>
              <a:t>031-560-1282</a:t>
            </a:r>
            <a:r>
              <a:rPr lang="ko-KR" altLang="en-US" sz="1400" dirty="0" smtClean="0">
                <a:latin typeface="강원교육튼튼" panose="02020603020101020101" pitchFamily="18" charset="-127"/>
                <a:ea typeface="강원교육튼튼" panose="02020603020101020101" pitchFamily="18" charset="-127"/>
              </a:rPr>
              <a:t> </a:t>
            </a:r>
            <a:r>
              <a:rPr lang="en-US" altLang="ko-KR" sz="1400" dirty="0" smtClean="0">
                <a:latin typeface="강원교육튼튼" panose="02020603020101020101" pitchFamily="18" charset="-127"/>
                <a:ea typeface="강원교육튼튼" panose="02020603020101020101" pitchFamily="18" charset="-127"/>
              </a:rPr>
              <a:t>(</a:t>
            </a:r>
            <a:r>
              <a:rPr lang="ko-KR" altLang="en-US" sz="1400" dirty="0" smtClean="0">
                <a:latin typeface="강원교육튼튼" panose="02020603020101020101" pitchFamily="18" charset="-127"/>
                <a:ea typeface="강원교육튼튼" panose="02020603020101020101" pitchFamily="18" charset="-127"/>
              </a:rPr>
              <a:t>강좌 담당자</a:t>
            </a:r>
            <a:r>
              <a:rPr lang="en-US" altLang="ko-KR" sz="1400" dirty="0" smtClean="0">
                <a:latin typeface="강원교육튼튼" panose="02020603020101020101" pitchFamily="18" charset="-127"/>
                <a:ea typeface="강원교육튼튼" panose="02020603020101020101" pitchFamily="18" charset="-127"/>
              </a:rPr>
              <a:t>)</a:t>
            </a:r>
            <a:endParaRPr lang="ko-KR" altLang="en-US" sz="1400" dirty="0">
              <a:latin typeface="강원교육튼튼" panose="02020603020101020101" pitchFamily="18" charset="-127"/>
              <a:ea typeface="강원교육튼튼" panose="02020603020101020101" pitchFamily="18" charset="-127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48242" y="1534571"/>
            <a:ext cx="894489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 smtClean="0">
                <a:solidFill>
                  <a:srgbClr val="FF0000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골반과 척추를 바로 잡아주는 신개념 </a:t>
            </a:r>
            <a:r>
              <a:rPr lang="ko-KR" altLang="en-US" sz="2000" b="1" dirty="0" err="1" smtClean="0">
                <a:solidFill>
                  <a:srgbClr val="FF0000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바른자세</a:t>
            </a:r>
            <a:r>
              <a:rPr lang="ko-KR" altLang="en-US" sz="2000" b="1" dirty="0" smtClean="0">
                <a:solidFill>
                  <a:srgbClr val="FF0000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 </a:t>
            </a:r>
            <a:r>
              <a:rPr lang="ko-KR" altLang="en-US" sz="2000" b="1" dirty="0" err="1" smtClean="0">
                <a:solidFill>
                  <a:srgbClr val="FF0000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척추운동</a:t>
            </a:r>
            <a:r>
              <a:rPr lang="ko-KR" altLang="en-US" sz="2000" b="1" dirty="0" smtClean="0">
                <a:solidFill>
                  <a:srgbClr val="FF0000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 </a:t>
            </a:r>
            <a:r>
              <a:rPr lang="en-US" altLang="ko-KR" sz="2000" b="1" dirty="0" smtClean="0">
                <a:solidFill>
                  <a:srgbClr val="FF0000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SNPE!</a:t>
            </a:r>
          </a:p>
          <a:p>
            <a:pPr algn="ctr">
              <a:lnSpc>
                <a:spcPct val="150000"/>
              </a:lnSpc>
            </a:pPr>
            <a:r>
              <a:rPr lang="en-US" altLang="ko-KR" sz="2000" b="1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2</a:t>
            </a:r>
            <a:r>
              <a:rPr lang="ko-KR" altLang="en-US" sz="2000" b="1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월 신규 개설에 앞서 무료 공개수업을 실시하오니</a:t>
            </a:r>
            <a:r>
              <a:rPr lang="en-US" altLang="ko-KR" sz="2000" b="1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,</a:t>
            </a:r>
            <a:r>
              <a:rPr lang="ko-KR" altLang="en-US" sz="2000" b="1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 회원 여러분들의 많은 참여를 부탁드립니다</a:t>
            </a:r>
            <a:r>
              <a:rPr lang="en-US" altLang="ko-KR" sz="2000" b="1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.</a:t>
            </a:r>
            <a:endParaRPr lang="ko-KR" altLang="en-US" sz="2000" b="1" dirty="0">
              <a:solidFill>
                <a:schemeClr val="bg2">
                  <a:lumMod val="10000"/>
                </a:schemeClr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655876" y="4933332"/>
            <a:ext cx="64395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1</a:t>
            </a:r>
            <a:r>
              <a:rPr lang="ko-KR" altLang="en-US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월 </a:t>
            </a:r>
            <a:r>
              <a:rPr lang="en-US" altLang="ko-KR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10</a:t>
            </a:r>
            <a:r>
              <a:rPr lang="ko-KR" altLang="en-US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일</a:t>
            </a:r>
            <a:r>
              <a:rPr lang="en-US" altLang="ko-KR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(</a:t>
            </a:r>
            <a:r>
              <a:rPr lang="ko-KR" altLang="en-US" sz="2000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수</a:t>
            </a:r>
            <a:r>
              <a:rPr lang="en-US" altLang="ko-KR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)</a:t>
            </a:r>
            <a:r>
              <a:rPr lang="ko-KR" altLang="en-US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부터 </a:t>
            </a:r>
            <a:r>
              <a:rPr lang="en-US" altLang="ko-KR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1</a:t>
            </a:r>
            <a:r>
              <a:rPr lang="ko-KR" altLang="en-US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월 </a:t>
            </a:r>
            <a:r>
              <a:rPr lang="en-US" altLang="ko-KR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16</a:t>
            </a:r>
            <a:r>
              <a:rPr lang="ko-KR" altLang="en-US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일</a:t>
            </a:r>
            <a:r>
              <a:rPr lang="en-US" altLang="ko-KR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(</a:t>
            </a:r>
            <a:r>
              <a:rPr lang="ko-KR" altLang="en-US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화</a:t>
            </a:r>
            <a:r>
              <a:rPr lang="en-US" altLang="ko-KR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)</a:t>
            </a:r>
            <a:r>
              <a:rPr lang="ko-KR" altLang="en-US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까지 방문 선착순 접수</a:t>
            </a:r>
            <a:r>
              <a:rPr lang="en-US" altLang="ko-KR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(</a:t>
            </a:r>
            <a:r>
              <a:rPr lang="ko-KR" altLang="en-US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안내데스크</a:t>
            </a:r>
            <a:r>
              <a:rPr lang="en-US" altLang="ko-KR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)</a:t>
            </a:r>
            <a:r>
              <a:rPr lang="ko-KR" altLang="en-US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 </a:t>
            </a:r>
            <a:endParaRPr lang="ko-KR" altLang="en-US" sz="2000" dirty="0">
              <a:solidFill>
                <a:schemeClr val="bg2">
                  <a:lumMod val="10000"/>
                </a:schemeClr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377" y="5645731"/>
            <a:ext cx="311422" cy="311422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031" y="6183615"/>
            <a:ext cx="1401253" cy="358721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548242" y="308986"/>
            <a:ext cx="882020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0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rgbClr val="7030A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(2024</a:t>
            </a:r>
            <a:r>
              <a:rPr lang="ko-KR" altLang="en-US" sz="30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rgbClr val="7030A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년 </a:t>
            </a:r>
            <a:r>
              <a:rPr lang="en-US" altLang="ko-KR" sz="30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rgbClr val="7030A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2</a:t>
            </a:r>
            <a:r>
              <a:rPr lang="ko-KR" altLang="en-US" sz="30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rgbClr val="7030A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월 개설 </a:t>
            </a:r>
            <a:r>
              <a:rPr lang="ko-KR" altLang="en-US" sz="3000" dirty="0" err="1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rgbClr val="7030A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예정강좌</a:t>
            </a:r>
            <a:r>
              <a:rPr lang="en-US" altLang="ko-KR" sz="30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rgbClr val="7030A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)</a:t>
            </a:r>
          </a:p>
          <a:p>
            <a:r>
              <a:rPr lang="en-US" altLang="ko-KR" sz="45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rgbClr val="2F5597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‘</a:t>
            </a:r>
            <a:r>
              <a:rPr lang="ko-KR" altLang="en-US" sz="45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rgbClr val="2F5597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소수정예 </a:t>
            </a:r>
            <a:r>
              <a:rPr lang="en-US" altLang="ko-KR" sz="45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rgbClr val="2F5597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SNPE’ </a:t>
            </a:r>
            <a:r>
              <a:rPr lang="ko-KR" altLang="en-US" sz="45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무료 공개수업 안내</a:t>
            </a:r>
            <a:r>
              <a:rPr lang="en-US" altLang="ko-KR" sz="45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 </a:t>
            </a:r>
            <a:endParaRPr lang="ko-KR" altLang="en-US" sz="4500" dirty="0">
              <a:ln w="15875">
                <a:solidFill>
                  <a:schemeClr val="bg1">
                    <a:lumMod val="85000"/>
                  </a:schemeClr>
                </a:solidFill>
              </a:ln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강원교육튼튼" panose="02020603020101020101" pitchFamily="18" charset="-127"/>
              <a:ea typeface="강원교육튼튼" panose="02020603020101020101" pitchFamily="18" charset="-127"/>
            </a:endParaRPr>
          </a:p>
        </p:txBody>
      </p:sp>
      <p:pic>
        <p:nvPicPr>
          <p:cNvPr id="1030" name="Picture 6" descr="SNPE 바른자세 척추교정운동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581" y="2319251"/>
            <a:ext cx="3355675" cy="2606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직선 연결선 17"/>
          <p:cNvCxnSpPr/>
          <p:nvPr/>
        </p:nvCxnSpPr>
        <p:spPr>
          <a:xfrm>
            <a:off x="448896" y="3050775"/>
            <a:ext cx="4430675" cy="0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>
            <a:off x="448896" y="4243654"/>
            <a:ext cx="5187133" cy="0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9"/>
          <p:cNvCxnSpPr/>
          <p:nvPr/>
        </p:nvCxnSpPr>
        <p:spPr>
          <a:xfrm>
            <a:off x="448896" y="3660375"/>
            <a:ext cx="3790595" cy="0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655876" y="2598355"/>
            <a:ext cx="32976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2024. </a:t>
            </a:r>
            <a:r>
              <a:rPr lang="en-US" altLang="ko-KR" sz="2000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1</a:t>
            </a:r>
            <a:r>
              <a:rPr lang="en-US" altLang="ko-KR" sz="2000" b="1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. 25.(</a:t>
            </a:r>
            <a:r>
              <a:rPr lang="ko-KR" altLang="en-US" sz="2000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목</a:t>
            </a:r>
            <a:r>
              <a:rPr lang="en-US" altLang="ko-KR" sz="2000" b="1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) 14:00 ~ 14:50</a:t>
            </a:r>
            <a:endParaRPr lang="ko-KR" altLang="en-US" sz="2000" b="1" dirty="0">
              <a:solidFill>
                <a:schemeClr val="bg2">
                  <a:lumMod val="10000"/>
                </a:schemeClr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655876" y="3225490"/>
            <a:ext cx="27334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진접체육문화센터 </a:t>
            </a:r>
            <a:r>
              <a:rPr lang="en-US" altLang="ko-KR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2</a:t>
            </a:r>
            <a:r>
              <a:rPr lang="ko-KR" altLang="en-US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층 </a:t>
            </a:r>
            <a:r>
              <a:rPr lang="en-US" altLang="ko-KR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GX</a:t>
            </a:r>
            <a:r>
              <a:rPr lang="ko-KR" altLang="en-US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룸</a:t>
            </a:r>
            <a:endParaRPr lang="ko-KR" altLang="en-US" sz="2000" dirty="0">
              <a:solidFill>
                <a:schemeClr val="bg2">
                  <a:lumMod val="10000"/>
                </a:schemeClr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655876" y="3810586"/>
            <a:ext cx="40991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수강을 원하는 회원 누구나</a:t>
            </a:r>
            <a:r>
              <a:rPr lang="en-US" altLang="ko-KR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! (</a:t>
            </a:r>
            <a:r>
              <a:rPr lang="ko-KR" altLang="en-US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성인</a:t>
            </a:r>
            <a:r>
              <a:rPr lang="en-US" altLang="ko-KR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/</a:t>
            </a:r>
            <a:r>
              <a:rPr lang="ko-KR" altLang="en-US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청소년</a:t>
            </a:r>
            <a:r>
              <a:rPr lang="en-US" altLang="ko-KR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)</a:t>
            </a:r>
            <a:endParaRPr lang="ko-KR" altLang="en-US" sz="2000" dirty="0">
              <a:solidFill>
                <a:schemeClr val="bg2">
                  <a:lumMod val="10000"/>
                </a:schemeClr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29" name="모서리가 둥근 직사각형 28"/>
          <p:cNvSpPr/>
          <p:nvPr/>
        </p:nvSpPr>
        <p:spPr>
          <a:xfrm>
            <a:off x="457203" y="2639091"/>
            <a:ext cx="1098467" cy="366049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bg1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일       시   </a:t>
            </a:r>
            <a:endParaRPr lang="ko-KR" altLang="en-US" sz="2000" b="1" dirty="0">
              <a:solidFill>
                <a:schemeClr val="bg1"/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30" name="모서리가 둥근 직사각형 29"/>
          <p:cNvSpPr/>
          <p:nvPr/>
        </p:nvSpPr>
        <p:spPr>
          <a:xfrm>
            <a:off x="453265" y="3230301"/>
            <a:ext cx="1098467" cy="366049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bg1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장       소   </a:t>
            </a:r>
            <a:endParaRPr lang="ko-KR" altLang="en-US" sz="2000" b="1" dirty="0">
              <a:solidFill>
                <a:schemeClr val="bg1"/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31" name="모서리가 둥근 직사각형 30"/>
          <p:cNvSpPr/>
          <p:nvPr/>
        </p:nvSpPr>
        <p:spPr>
          <a:xfrm>
            <a:off x="453265" y="3814962"/>
            <a:ext cx="1098467" cy="366049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smtClean="0">
                <a:solidFill>
                  <a:schemeClr val="bg1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대       상   </a:t>
            </a:r>
            <a:endParaRPr lang="ko-KR" altLang="en-US" sz="2000" b="1">
              <a:solidFill>
                <a:schemeClr val="bg1"/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34" name="모서리가 둥근 직사각형 33"/>
          <p:cNvSpPr/>
          <p:nvPr/>
        </p:nvSpPr>
        <p:spPr>
          <a:xfrm>
            <a:off x="453265" y="4389572"/>
            <a:ext cx="1098467" cy="366049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bg1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모집인원</a:t>
            </a:r>
            <a:endParaRPr lang="ko-KR" altLang="en-US" sz="2000" b="1" dirty="0">
              <a:solidFill>
                <a:schemeClr val="bg1"/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35" name="모서리가 둥근 직사각형 34"/>
          <p:cNvSpPr/>
          <p:nvPr/>
        </p:nvSpPr>
        <p:spPr>
          <a:xfrm>
            <a:off x="453265" y="4954465"/>
            <a:ext cx="1098467" cy="366049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>
                <a:solidFill>
                  <a:schemeClr val="bg1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신청방법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689128" y="4397004"/>
            <a:ext cx="18982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14</a:t>
            </a:r>
            <a:r>
              <a:rPr lang="ko-KR" altLang="en-US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명</a:t>
            </a:r>
            <a:r>
              <a:rPr lang="en-US" altLang="ko-KR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(</a:t>
            </a:r>
            <a:r>
              <a:rPr lang="ko-KR" altLang="en-US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선착순 마감</a:t>
            </a:r>
            <a:r>
              <a:rPr lang="en-US" altLang="ko-KR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)</a:t>
            </a:r>
            <a:endParaRPr lang="ko-KR" altLang="en-US" sz="2000" dirty="0">
              <a:solidFill>
                <a:schemeClr val="bg2">
                  <a:lumMod val="10000"/>
                </a:schemeClr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cxnSp>
        <p:nvCxnSpPr>
          <p:cNvPr id="38" name="직선 연결선 37"/>
          <p:cNvCxnSpPr/>
          <p:nvPr/>
        </p:nvCxnSpPr>
        <p:spPr>
          <a:xfrm>
            <a:off x="448896" y="4822053"/>
            <a:ext cx="3130202" cy="0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직선 연결선 39"/>
          <p:cNvCxnSpPr/>
          <p:nvPr/>
        </p:nvCxnSpPr>
        <p:spPr>
          <a:xfrm flipV="1">
            <a:off x="448896" y="5365185"/>
            <a:ext cx="7298573" cy="9822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9344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순서도: 대체 처리 9"/>
          <p:cNvSpPr/>
          <p:nvPr/>
        </p:nvSpPr>
        <p:spPr>
          <a:xfrm>
            <a:off x="224443" y="149603"/>
            <a:ext cx="9518073" cy="6550428"/>
          </a:xfrm>
          <a:prstGeom prst="flowChartAlternateProcess">
            <a:avLst/>
          </a:prstGeom>
          <a:pattFill prst="pct5">
            <a:fgClr>
              <a:schemeClr val="accent4">
                <a:lumMod val="60000"/>
                <a:lumOff val="40000"/>
              </a:schemeClr>
            </a:fgClr>
            <a:bgClr>
              <a:schemeClr val="bg1"/>
            </a:bgClr>
          </a:pattFill>
          <a:ln w="15875" cmpd="sng">
            <a:solidFill>
              <a:srgbClr val="C24A14"/>
            </a:solidFill>
            <a:prstDash val="dash"/>
          </a:ln>
          <a:effectLst>
            <a:outerShdw blurRad="50800" dist="50800" dir="5400000" algn="ctr" rotWithShape="0">
              <a:srgbClr val="000000">
                <a:alpha val="5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021" y="6193027"/>
            <a:ext cx="669205" cy="379445"/>
          </a:xfrm>
          <a:prstGeom prst="rect">
            <a:avLst/>
          </a:prstGeom>
        </p:spPr>
      </p:pic>
      <p:sp>
        <p:nvSpPr>
          <p:cNvPr id="16" name="직사각형 15"/>
          <p:cNvSpPr/>
          <p:nvPr/>
        </p:nvSpPr>
        <p:spPr>
          <a:xfrm>
            <a:off x="423949" y="1599140"/>
            <a:ext cx="9132771" cy="3831749"/>
          </a:xfrm>
          <a:prstGeom prst="rect">
            <a:avLst/>
          </a:prstGeom>
          <a:pattFill prst="pct50">
            <a:fgClr>
              <a:schemeClr val="accent4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656706" y="5519659"/>
            <a:ext cx="8653549" cy="548408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TextBox 31"/>
          <p:cNvSpPr txBox="1"/>
          <p:nvPr/>
        </p:nvSpPr>
        <p:spPr>
          <a:xfrm>
            <a:off x="3363197" y="5607197"/>
            <a:ext cx="11721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 smtClean="0">
                <a:solidFill>
                  <a:schemeClr val="bg2">
                    <a:lumMod val="10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문의전화</a:t>
            </a:r>
            <a:r>
              <a:rPr lang="ko-KR" altLang="en-US" sz="2000" dirty="0" smtClean="0">
                <a:solidFill>
                  <a:srgbClr val="00206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 </a:t>
            </a:r>
            <a:endParaRPr lang="ko-KR" altLang="en-US" sz="2000" dirty="0">
              <a:solidFill>
                <a:srgbClr val="002060"/>
              </a:solidFill>
              <a:latin typeface="강원교육튼튼" panose="02020603020101020101" pitchFamily="18" charset="-127"/>
              <a:ea typeface="강원교육튼튼" panose="02020603020101020101" pitchFamily="18" charset="-127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33993" y="5545642"/>
            <a:ext cx="25090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atin typeface="강원교육튼튼" panose="02020603020101020101" pitchFamily="18" charset="-127"/>
                <a:ea typeface="강원교육튼튼" panose="02020603020101020101" pitchFamily="18" charset="-127"/>
              </a:rPr>
              <a:t>031-560-1351~2 (</a:t>
            </a:r>
            <a:r>
              <a:rPr lang="ko-KR" altLang="en-US" sz="1400" dirty="0" smtClean="0"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안내데스크</a:t>
            </a:r>
            <a:r>
              <a:rPr lang="en-US" altLang="ko-KR" sz="1400" dirty="0" smtClean="0">
                <a:latin typeface="강원교육튼튼" panose="02020603020101020101" pitchFamily="18" charset="-127"/>
                <a:ea typeface="강원교육튼튼" panose="02020603020101020101" pitchFamily="18" charset="-127"/>
              </a:rPr>
              <a:t>)</a:t>
            </a:r>
          </a:p>
          <a:p>
            <a:r>
              <a:rPr lang="en-US" altLang="ko-KR" sz="1400" dirty="0" smtClean="0">
                <a:latin typeface="강원교육튼튼" panose="02020603020101020101" pitchFamily="18" charset="-127"/>
                <a:ea typeface="강원교육튼튼" panose="02020603020101020101" pitchFamily="18" charset="-127"/>
              </a:rPr>
              <a:t>031-560-1282</a:t>
            </a:r>
            <a:r>
              <a:rPr lang="ko-KR" altLang="en-US" sz="1400" dirty="0" smtClean="0">
                <a:latin typeface="강원교육튼튼" panose="02020603020101020101" pitchFamily="18" charset="-127"/>
                <a:ea typeface="강원교육튼튼" panose="02020603020101020101" pitchFamily="18" charset="-127"/>
              </a:rPr>
              <a:t> </a:t>
            </a:r>
            <a:r>
              <a:rPr lang="en-US" altLang="ko-KR" sz="1400" dirty="0" smtClean="0">
                <a:latin typeface="강원교육튼튼" panose="02020603020101020101" pitchFamily="18" charset="-127"/>
                <a:ea typeface="강원교육튼튼" panose="02020603020101020101" pitchFamily="18" charset="-127"/>
              </a:rPr>
              <a:t>(</a:t>
            </a:r>
            <a:r>
              <a:rPr lang="ko-KR" altLang="en-US" sz="1400" dirty="0" smtClean="0">
                <a:latin typeface="강원교육튼튼" panose="02020603020101020101" pitchFamily="18" charset="-127"/>
                <a:ea typeface="강원교육튼튼" panose="02020603020101020101" pitchFamily="18" charset="-127"/>
              </a:rPr>
              <a:t>강좌 담당자</a:t>
            </a:r>
            <a:r>
              <a:rPr lang="en-US" altLang="ko-KR" sz="1400" dirty="0" smtClean="0">
                <a:latin typeface="강원교육튼튼" panose="02020603020101020101" pitchFamily="18" charset="-127"/>
                <a:ea typeface="강원교육튼튼" panose="02020603020101020101" pitchFamily="18" charset="-127"/>
              </a:rPr>
              <a:t>)</a:t>
            </a:r>
            <a:endParaRPr lang="ko-KR" altLang="en-US" sz="1400" dirty="0">
              <a:latin typeface="강원교육튼튼" panose="02020603020101020101" pitchFamily="18" charset="-127"/>
              <a:ea typeface="강원교육튼튼" panose="02020603020101020101" pitchFamily="18" charset="-127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48242" y="1534571"/>
            <a:ext cx="894489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 smtClean="0">
                <a:solidFill>
                  <a:srgbClr val="FF0000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팀워크와 전략</a:t>
            </a:r>
            <a:r>
              <a:rPr lang="en-US" altLang="ko-KR" sz="2000" b="1" dirty="0" smtClean="0">
                <a:solidFill>
                  <a:srgbClr val="FF0000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, </a:t>
            </a:r>
            <a:r>
              <a:rPr lang="ko-KR" altLang="en-US" sz="2000" b="1" dirty="0" smtClean="0">
                <a:solidFill>
                  <a:srgbClr val="FF0000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모두 배울 수 있는 어린이 배드민턴</a:t>
            </a:r>
            <a:endParaRPr lang="en-US" altLang="ko-KR" sz="2000" b="1" dirty="0" smtClean="0">
              <a:solidFill>
                <a:srgbClr val="FF0000"/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  <a:p>
            <a:pPr algn="ctr"/>
            <a:r>
              <a:rPr lang="en-US" altLang="ko-KR" b="1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16</a:t>
            </a:r>
            <a:r>
              <a:rPr lang="ko-KR" altLang="en-US" b="1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시 어린이배드민턴 증설에 앞서 무료 공개수업을 실시하오니</a:t>
            </a:r>
            <a:r>
              <a:rPr lang="en-US" altLang="ko-KR" b="1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,</a:t>
            </a:r>
            <a:r>
              <a:rPr lang="ko-KR" altLang="en-US" b="1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 회원 여러분들의 많은 참여를 부탁드립니다</a:t>
            </a:r>
            <a:r>
              <a:rPr lang="en-US" altLang="ko-KR" b="1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.</a:t>
            </a:r>
            <a:endParaRPr lang="ko-KR" altLang="en-US" b="1" dirty="0">
              <a:solidFill>
                <a:schemeClr val="bg2">
                  <a:lumMod val="10000"/>
                </a:schemeClr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655876" y="4933332"/>
            <a:ext cx="64395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1</a:t>
            </a:r>
            <a:r>
              <a:rPr lang="ko-KR" altLang="en-US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월 </a:t>
            </a:r>
            <a:r>
              <a:rPr lang="en-US" altLang="ko-KR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10</a:t>
            </a:r>
            <a:r>
              <a:rPr lang="ko-KR" altLang="en-US" sz="200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일</a:t>
            </a:r>
            <a:r>
              <a:rPr lang="en-US" altLang="ko-KR" sz="200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(</a:t>
            </a:r>
            <a:r>
              <a:rPr lang="ko-KR" altLang="en-US" sz="2000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수</a:t>
            </a:r>
            <a:r>
              <a:rPr lang="en-US" altLang="ko-KR" sz="200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)</a:t>
            </a:r>
            <a:r>
              <a:rPr lang="ko-KR" altLang="en-US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부터 </a:t>
            </a:r>
            <a:r>
              <a:rPr lang="en-US" altLang="ko-KR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1</a:t>
            </a:r>
            <a:r>
              <a:rPr lang="ko-KR" altLang="en-US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월 </a:t>
            </a:r>
            <a:r>
              <a:rPr lang="en-US" altLang="ko-KR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16</a:t>
            </a:r>
            <a:r>
              <a:rPr lang="ko-KR" altLang="en-US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일</a:t>
            </a:r>
            <a:r>
              <a:rPr lang="en-US" altLang="ko-KR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(</a:t>
            </a:r>
            <a:r>
              <a:rPr lang="ko-KR" altLang="en-US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화</a:t>
            </a:r>
            <a:r>
              <a:rPr lang="en-US" altLang="ko-KR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)</a:t>
            </a:r>
            <a:r>
              <a:rPr lang="ko-KR" altLang="en-US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까지 방문 선착순 접수</a:t>
            </a:r>
            <a:r>
              <a:rPr lang="en-US" altLang="ko-KR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(</a:t>
            </a:r>
            <a:r>
              <a:rPr lang="ko-KR" altLang="en-US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안내데스크</a:t>
            </a:r>
            <a:r>
              <a:rPr lang="en-US" altLang="ko-KR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)</a:t>
            </a:r>
            <a:r>
              <a:rPr lang="ko-KR" altLang="en-US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 </a:t>
            </a:r>
            <a:endParaRPr lang="ko-KR" altLang="en-US" sz="2000" dirty="0">
              <a:solidFill>
                <a:schemeClr val="bg2">
                  <a:lumMod val="10000"/>
                </a:schemeClr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377" y="5645731"/>
            <a:ext cx="311422" cy="311422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031" y="6183615"/>
            <a:ext cx="1401253" cy="358721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548242" y="308986"/>
            <a:ext cx="882020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0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(</a:t>
            </a:r>
            <a:r>
              <a:rPr lang="ko-KR" altLang="en-US" sz="30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증설 강좌</a:t>
            </a:r>
            <a:r>
              <a:rPr lang="en-US" altLang="ko-KR" sz="30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)</a:t>
            </a:r>
          </a:p>
          <a:p>
            <a:r>
              <a:rPr lang="en-US" altLang="ko-KR" sz="4000" b="1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1"/>
                </a:solidFill>
                <a:effectLst>
                  <a:outerShdw blurRad="88900" dist="38100" dir="9600000" algn="t" rotWithShape="0">
                    <a:srgbClr val="C24A14">
                      <a:alpha val="54000"/>
                    </a:srgb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’16</a:t>
            </a:r>
            <a:r>
              <a:rPr lang="ko-KR" altLang="en-US" sz="4000" b="1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1"/>
                </a:solidFill>
                <a:effectLst>
                  <a:outerShdw blurRad="88900" dist="38100" dir="9600000" algn="t" rotWithShape="0">
                    <a:srgbClr val="C24A14">
                      <a:alpha val="54000"/>
                    </a:srgb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시 어린이배드민턴</a:t>
            </a:r>
            <a:r>
              <a:rPr lang="en-US" altLang="ko-KR" sz="4000" b="1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1"/>
                </a:solidFill>
                <a:effectLst>
                  <a:outerShdw blurRad="88900" dist="38100" dir="9600000" algn="t" rotWithShape="0">
                    <a:srgbClr val="C24A14">
                      <a:alpha val="54000"/>
                    </a:srgb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’</a:t>
            </a:r>
            <a:r>
              <a:rPr lang="en-US" altLang="ko-KR" sz="40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 </a:t>
            </a:r>
            <a:r>
              <a:rPr lang="ko-KR" altLang="en-US" sz="40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무료 공개수업 안내</a:t>
            </a:r>
            <a:r>
              <a:rPr lang="en-US" altLang="ko-KR" sz="40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 </a:t>
            </a:r>
            <a:endParaRPr lang="ko-KR" altLang="en-US" sz="4000" dirty="0">
              <a:ln w="15875">
                <a:solidFill>
                  <a:schemeClr val="bg1">
                    <a:lumMod val="85000"/>
                  </a:schemeClr>
                </a:solidFill>
              </a:ln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강원교육튼튼" panose="02020603020101020101" pitchFamily="18" charset="-127"/>
              <a:ea typeface="강원교육튼튼" panose="02020603020101020101" pitchFamily="18" charset="-127"/>
            </a:endParaRPr>
          </a:p>
        </p:txBody>
      </p:sp>
      <p:cxnSp>
        <p:nvCxnSpPr>
          <p:cNvPr id="18" name="직선 연결선 17"/>
          <p:cNvCxnSpPr/>
          <p:nvPr/>
        </p:nvCxnSpPr>
        <p:spPr>
          <a:xfrm>
            <a:off x="448896" y="3050775"/>
            <a:ext cx="4430675" cy="0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>
            <a:off x="448896" y="4243654"/>
            <a:ext cx="5187133" cy="0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9"/>
          <p:cNvCxnSpPr/>
          <p:nvPr/>
        </p:nvCxnSpPr>
        <p:spPr>
          <a:xfrm>
            <a:off x="448896" y="3660375"/>
            <a:ext cx="3790595" cy="0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655876" y="2598355"/>
            <a:ext cx="32896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2024. </a:t>
            </a:r>
            <a:r>
              <a:rPr lang="en-US" altLang="ko-KR" sz="2000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1</a:t>
            </a:r>
            <a:r>
              <a:rPr lang="en-US" altLang="ko-KR" sz="2000" b="1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. 18.(</a:t>
            </a:r>
            <a:r>
              <a:rPr lang="ko-KR" altLang="en-US" sz="2000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목</a:t>
            </a:r>
            <a:r>
              <a:rPr lang="en-US" altLang="ko-KR" sz="2000" b="1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) 16:00 ~ 16:50</a:t>
            </a:r>
            <a:endParaRPr lang="ko-KR" altLang="en-US" sz="2000" b="1" dirty="0">
              <a:solidFill>
                <a:schemeClr val="bg2">
                  <a:lumMod val="10000"/>
                </a:schemeClr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655876" y="3225490"/>
            <a:ext cx="3270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 err="1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진접체육문화센터</a:t>
            </a:r>
            <a:r>
              <a:rPr lang="ko-KR" altLang="en-US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 </a:t>
            </a:r>
            <a:r>
              <a:rPr lang="en-US" altLang="ko-KR" sz="2000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3</a:t>
            </a:r>
            <a:r>
              <a:rPr lang="ko-KR" altLang="en-US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층 실내체육관</a:t>
            </a:r>
            <a:endParaRPr lang="ko-KR" altLang="en-US" sz="2000" dirty="0">
              <a:solidFill>
                <a:schemeClr val="bg2">
                  <a:lumMod val="10000"/>
                </a:schemeClr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655876" y="3810586"/>
            <a:ext cx="4288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수강을 원하는 회원 누구나</a:t>
            </a:r>
            <a:r>
              <a:rPr lang="en-US" altLang="ko-KR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! (</a:t>
            </a:r>
            <a:r>
              <a:rPr lang="ko-KR" altLang="en-US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어린이</a:t>
            </a:r>
            <a:r>
              <a:rPr lang="en-US" altLang="ko-KR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/</a:t>
            </a:r>
            <a:r>
              <a:rPr lang="ko-KR" altLang="en-US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청소년</a:t>
            </a:r>
            <a:r>
              <a:rPr lang="en-US" altLang="ko-KR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)</a:t>
            </a:r>
            <a:endParaRPr lang="ko-KR" altLang="en-US" sz="2000" dirty="0">
              <a:solidFill>
                <a:schemeClr val="bg2">
                  <a:lumMod val="10000"/>
                </a:schemeClr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29" name="모서리가 둥근 직사각형 28"/>
          <p:cNvSpPr/>
          <p:nvPr/>
        </p:nvSpPr>
        <p:spPr>
          <a:xfrm>
            <a:off x="457203" y="2639091"/>
            <a:ext cx="1098467" cy="366049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bg1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일       시   </a:t>
            </a:r>
            <a:endParaRPr lang="ko-KR" altLang="en-US" sz="2000" b="1" dirty="0">
              <a:solidFill>
                <a:schemeClr val="bg1"/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30" name="모서리가 둥근 직사각형 29"/>
          <p:cNvSpPr/>
          <p:nvPr/>
        </p:nvSpPr>
        <p:spPr>
          <a:xfrm>
            <a:off x="453265" y="3230301"/>
            <a:ext cx="1098467" cy="366049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bg1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장       소   </a:t>
            </a:r>
            <a:endParaRPr lang="ko-KR" altLang="en-US" sz="2000" b="1" dirty="0">
              <a:solidFill>
                <a:schemeClr val="bg1"/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31" name="모서리가 둥근 직사각형 30"/>
          <p:cNvSpPr/>
          <p:nvPr/>
        </p:nvSpPr>
        <p:spPr>
          <a:xfrm>
            <a:off x="453265" y="3814962"/>
            <a:ext cx="1098467" cy="366049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bg1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대       상   </a:t>
            </a:r>
            <a:endParaRPr lang="ko-KR" altLang="en-US" sz="2000" b="1" dirty="0">
              <a:solidFill>
                <a:schemeClr val="bg1"/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34" name="모서리가 둥근 직사각형 33"/>
          <p:cNvSpPr/>
          <p:nvPr/>
        </p:nvSpPr>
        <p:spPr>
          <a:xfrm>
            <a:off x="453265" y="4389572"/>
            <a:ext cx="1098467" cy="366049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bg1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모집인원</a:t>
            </a:r>
            <a:endParaRPr lang="ko-KR" altLang="en-US" sz="2000" b="1" dirty="0">
              <a:solidFill>
                <a:schemeClr val="bg1"/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35" name="모서리가 둥근 직사각형 34"/>
          <p:cNvSpPr/>
          <p:nvPr/>
        </p:nvSpPr>
        <p:spPr>
          <a:xfrm>
            <a:off x="453265" y="4954465"/>
            <a:ext cx="1098467" cy="366049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>
                <a:solidFill>
                  <a:schemeClr val="bg1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신청방법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689128" y="4397004"/>
            <a:ext cx="18982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20</a:t>
            </a:r>
            <a:r>
              <a:rPr lang="ko-KR" altLang="en-US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명</a:t>
            </a:r>
            <a:r>
              <a:rPr lang="en-US" altLang="ko-KR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(</a:t>
            </a:r>
            <a:r>
              <a:rPr lang="ko-KR" altLang="en-US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선착순 마감</a:t>
            </a:r>
            <a:r>
              <a:rPr lang="en-US" altLang="ko-KR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)</a:t>
            </a:r>
            <a:endParaRPr lang="ko-KR" altLang="en-US" sz="2000" dirty="0">
              <a:solidFill>
                <a:schemeClr val="bg2">
                  <a:lumMod val="10000"/>
                </a:schemeClr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cxnSp>
        <p:nvCxnSpPr>
          <p:cNvPr id="38" name="직선 연결선 37"/>
          <p:cNvCxnSpPr/>
          <p:nvPr/>
        </p:nvCxnSpPr>
        <p:spPr>
          <a:xfrm>
            <a:off x="448896" y="4822053"/>
            <a:ext cx="3130202" cy="0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직선 연결선 39"/>
          <p:cNvCxnSpPr/>
          <p:nvPr/>
        </p:nvCxnSpPr>
        <p:spPr>
          <a:xfrm flipV="1">
            <a:off x="448896" y="5365185"/>
            <a:ext cx="7298573" cy="9822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직사각형 27"/>
          <p:cNvSpPr/>
          <p:nvPr/>
        </p:nvSpPr>
        <p:spPr>
          <a:xfrm>
            <a:off x="5871854" y="2201173"/>
            <a:ext cx="3310697" cy="2681702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7308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2F5597"/>
        </a:solidFill>
        <a:ln>
          <a:noFill/>
        </a:ln>
      </a:spPr>
      <a:bodyPr rtlCol="0" anchor="ctr"/>
      <a:lstStyle>
        <a:defPPr algn="ctr">
          <a:defRPr sz="2400" b="1" dirty="0" smtClean="0">
            <a:solidFill>
              <a:schemeClr val="bg1"/>
            </a:solidFill>
            <a:latin typeface="강원교육모두 Bold" panose="02020603020101020101" pitchFamily="18" charset="-127"/>
            <a:ea typeface="강원교육모두 Bold" panose="02020603020101020101" pitchFamily="18" charset="-12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831</TotalTime>
  <Words>217</Words>
  <Application>Microsoft Office PowerPoint</Application>
  <PresentationFormat>A4 용지(210x297mm)</PresentationFormat>
  <Paragraphs>34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9" baseType="lpstr">
      <vt:lpstr>강원교육모두 Bold</vt:lpstr>
      <vt:lpstr>강원교육튼튼</vt:lpstr>
      <vt:lpstr>맑은 고딕</vt:lpstr>
      <vt:lpstr>Arial</vt:lpstr>
      <vt:lpstr>Calibri</vt:lpstr>
      <vt:lpstr>Calibri Light</vt:lpstr>
      <vt:lpstr>Office 테마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Microsoft 계정</cp:lastModifiedBy>
  <cp:revision>68</cp:revision>
  <cp:lastPrinted>2024-01-04T08:11:56Z</cp:lastPrinted>
  <dcterms:created xsi:type="dcterms:W3CDTF">2023-08-30T01:55:55Z</dcterms:created>
  <dcterms:modified xsi:type="dcterms:W3CDTF">2024-01-10T08:45:56Z</dcterms:modified>
</cp:coreProperties>
</file>